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4" r:id="rId7"/>
    <p:sldId id="263" r:id="rId8"/>
    <p:sldId id="289" r:id="rId9"/>
    <p:sldId id="265" r:id="rId10"/>
    <p:sldId id="260" r:id="rId11"/>
    <p:sldId id="271" r:id="rId12"/>
    <p:sldId id="279" r:id="rId13"/>
    <p:sldId id="267" r:id="rId14"/>
    <p:sldId id="268" r:id="rId15"/>
    <p:sldId id="277" r:id="rId16"/>
    <p:sldId id="270" r:id="rId17"/>
    <p:sldId id="272" r:id="rId18"/>
    <p:sldId id="273" r:id="rId19"/>
    <p:sldId id="274" r:id="rId20"/>
    <p:sldId id="275" r:id="rId21"/>
    <p:sldId id="276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1" r:id="rId32"/>
    <p:sldId id="292" r:id="rId33"/>
    <p:sldId id="293" r:id="rId34"/>
    <p:sldId id="295" r:id="rId35"/>
    <p:sldId id="290" r:id="rId36"/>
    <p:sldId id="296" r:id="rId37"/>
    <p:sldId id="294" r:id="rId38"/>
    <p:sldId id="297" r:id="rId39"/>
  </p:sldIdLst>
  <p:sldSz cx="12192000" cy="6858000"/>
  <p:notesSz cx="6858000" cy="9144000"/>
  <p:embeddedFontLst>
    <p:embeddedFont>
      <p:font typeface="나눔스퀘어 Bold" panose="020B0600000101010101" pitchFamily="50" charset="-127"/>
      <p:bold r:id="rId40"/>
    </p:embeddedFont>
    <p:embeddedFont>
      <p:font typeface="나눔스퀘어 네오 Bold" panose="00000800000000000000" pitchFamily="2" charset="-127"/>
      <p:bold r:id="rId41"/>
    </p:embeddedFont>
    <p:embeddedFont>
      <p:font typeface="나눔스퀘어 네오 ExtraBold" panose="00000900000000000000" pitchFamily="2" charset="-127"/>
      <p:bold r:id="rId42"/>
    </p:embeddedFont>
    <p:embeddedFont>
      <p:font typeface="나눔스퀘어_ac" panose="020B0600000101010101" pitchFamily="50" charset="-127"/>
      <p:regular r:id="rId43"/>
    </p:embeddedFont>
    <p:embeddedFont>
      <p:font typeface="나눔스퀘어_ac Bold" panose="020B0600000101010101" pitchFamily="50" charset="-127"/>
      <p:bold r:id="rId44"/>
    </p:embeddedFont>
    <p:embeddedFont>
      <p:font typeface="나눔스퀘어_ac ExtraBold" panose="020B0600000101010101" pitchFamily="50" charset="-127"/>
      <p:bold r:id="rId45"/>
    </p:embeddedFont>
    <p:embeddedFont>
      <p:font typeface="나눔스퀘어라운드 Bold" panose="020B0600000101010101" pitchFamily="50" charset="-127"/>
      <p:bold r:id="rId46"/>
    </p:embeddedFont>
    <p:embeddedFont>
      <p:font typeface="나눔스퀘어라운드 Regular" panose="020B0600000101010101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6" autoAdjust="0"/>
    <p:restoredTop sz="94660"/>
  </p:normalViewPr>
  <p:slideViewPr>
    <p:cSldViewPr snapToGrid="0">
      <p:cViewPr varScale="1">
        <p:scale>
          <a:sx n="88" d="100"/>
          <a:sy n="88" d="100"/>
        </p:scale>
        <p:origin x="3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008-2308-E6A5-B7AC-4619110C3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D9053A-0B8B-9306-CAA2-DEF022696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8AE79-FDE8-1337-9654-919BE7CF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69FC76-F8B8-98E9-B5A5-503C1D1E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0ACD53-53F4-F78C-0AF9-3D55089A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6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645CA-723B-4004-6F45-EB059D3F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38005C-52F6-A39D-C129-86261E544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F22D3-8FF8-8822-8A83-26230BE8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54A94-01E6-3DD6-FACF-3695C936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DBD17C-0D39-4635-B863-2DC7F9F5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61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8B7C3C-E29D-7C9A-1A09-E0421AA67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C32FEF-DD87-A3A7-0989-DE6FF5E3F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29FE8-30D8-64F0-1E0D-6AC284CB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309F0-CA8B-9EC4-C173-4F402BA9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CA87E-56BA-5B70-D233-6482BD6C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3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7E9E8-CC7C-22E1-6E10-29A38F67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F1DC12-B16F-B991-8D60-2432D4393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00FB6-788C-D184-B180-5A75CC36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278BC-26FC-B6B1-EDBF-C7157DC88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A897E2-1E4F-7ED4-A9CB-C5AF56FF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7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D0DEA-10A9-2DA4-F381-BBEF2E3A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8C0EB8-9570-942F-1226-8760DD2F6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6F214-FC03-BCC1-BC98-9236B768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DC09B-1CB6-F837-3195-EE6015EC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27A7A-14CE-9842-3569-AB8A04FF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19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A8D38-BAF7-FC57-0750-E95AE3EE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5AD23-E18B-2991-87A7-F5B3EE056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8E0C3E-A7C1-B160-53A2-E03154FF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F0F33-A6C0-9760-56E6-6D81E362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46080-4E1E-F478-0066-04F02FE0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97BBA9-4D72-1D4E-9FC6-CF144634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17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97B18-AFAB-2FA3-64A7-9DBF7BB0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B7424-79B7-483D-2F92-78E8B4E26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745305-EC54-FBBD-1C85-63FD90DF5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8D924C-2EF5-91F6-25C4-022252DA7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E1CF07-DC12-D483-24F7-D88E108E9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2F3525-6285-0CAA-89E3-F54B4DFF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22C4E5-23F7-A2F2-614F-ADC56837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484964-77FF-B8D7-4BA9-43D0E408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3D574-CEA5-3B46-711A-89C93934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87D1EE-7C33-DFA5-329D-374EC70A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FF8361-9DEB-331D-C46B-2464CAFE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D8BDF4-C460-F454-56B2-0502FE80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58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BCB9D2-74BC-F8E1-F357-94FC4D5C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872FD1-61DB-7054-4261-8C508A08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2E2382-3091-AD9B-9948-6AD77AFE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88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7F0D5-B526-6FB0-BBEF-72821276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DD2128-AA9A-5714-5908-DE615B5A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A31BBF-8783-3505-D720-E65F62582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1E11DB-2873-F116-7CCD-811E4B43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ADC546-18E6-24BA-E9EF-D5C05A8B1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506B2B-156E-190F-2510-08F518E4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FF9FA-C9F4-A2E3-6AE4-BD8F41E7D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88F6C3-D785-3AE8-13FA-3586AB6E3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071FD5-091F-C539-7FE8-2B0CB290C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4803F4-1881-5B0D-33A0-19291944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EC138-86C3-7E4D-6ACD-85C7BB89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D6747-53AC-B25F-50D8-9BD4DB1C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41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0CE1A6-51AF-9E24-1376-6F673CEB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AAAA6-BF3D-82E2-310C-C13245757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EA1B0-B42C-38E0-31F1-5952C0F61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789FE-067B-47E1-A066-8DEB6198F5E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F134DA-4896-5A2D-61BB-E7513DBF4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ABA31-43E5-3BA4-A920-4FCF51FDD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BC771F-145B-48F8-8FA6-97FC41124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3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F40FD000-3E89-0551-B539-8F6D9530B891}"/>
              </a:ext>
            </a:extLst>
          </p:cNvPr>
          <p:cNvSpPr txBox="1">
            <a:spLocks/>
          </p:cNvSpPr>
          <p:nvPr/>
        </p:nvSpPr>
        <p:spPr>
          <a:xfrm>
            <a:off x="1058091" y="549728"/>
            <a:ext cx="10075818" cy="2540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SW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융합프로젝트 </a:t>
            </a:r>
            <a:br>
              <a:rPr lang="en-US" altLang="ko-KR" dirty="0"/>
            </a:br>
            <a:r>
              <a:rPr lang="en-US" altLang="ko-KR" sz="5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5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발표 </a:t>
            </a:r>
            <a:r>
              <a:rPr lang="en-US" altLang="ko-KR" sz="5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DF237B46-27DD-4F15-7C58-B8DD931DD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93217"/>
              </p:ext>
            </p:extLst>
          </p:nvPr>
        </p:nvGraphicFramePr>
        <p:xfrm>
          <a:off x="7963993" y="4625861"/>
          <a:ext cx="3169916" cy="1573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818">
                  <a:extLst>
                    <a:ext uri="{9D8B030D-6E8A-4147-A177-3AD203B41FA5}">
                      <a16:colId xmlns:a16="http://schemas.microsoft.com/office/drawing/2014/main" val="2830448185"/>
                    </a:ext>
                  </a:extLst>
                </a:gridCol>
                <a:gridCol w="2238098">
                  <a:extLst>
                    <a:ext uri="{9D8B030D-6E8A-4147-A177-3AD203B41FA5}">
                      <a16:colId xmlns:a16="http://schemas.microsoft.com/office/drawing/2014/main" val="1407460414"/>
                    </a:ext>
                  </a:extLst>
                </a:gridCol>
              </a:tblGrid>
              <a:tr h="524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컴퓨터정보공학과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심화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314046"/>
                  </a:ext>
                </a:extLst>
              </a:tr>
              <a:tr h="524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학번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202447009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755302"/>
                  </a:ext>
                </a:extLst>
              </a:tr>
              <a:tr h="524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김건우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4999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CBC8833B-AEC3-9A07-1349-89AE5E65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4" y="5682388"/>
            <a:ext cx="2123800" cy="5174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951E09-3AD8-1A06-8099-4DD21AABB10C}"/>
              </a:ext>
            </a:extLst>
          </p:cNvPr>
          <p:cNvSpPr txBox="1"/>
          <p:nvPr/>
        </p:nvSpPr>
        <p:spPr>
          <a:xfrm>
            <a:off x="10351322" y="365062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15</a:t>
            </a:r>
            <a:r>
              <a:rPr lang="ko-KR" altLang="en-US" sz="1600" i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주차</a:t>
            </a:r>
            <a:endParaRPr lang="en-US" altLang="ko-KR" sz="1600" i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040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주요기능 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69F987-A77E-6DA9-38D6-E69C88109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360" y="1554284"/>
            <a:ext cx="10719961" cy="41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67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시나리오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94C7AB-8A6D-5A53-E620-014E3FCD1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2681" y="1059711"/>
            <a:ext cx="8166638" cy="57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49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순서도 </a:t>
            </a: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3E4DEF-BE11-0712-8F29-8C1F5D75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8" y="1112350"/>
            <a:ext cx="12065504" cy="49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1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06B524F-7283-F4E0-0600-84F88EAECBB1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순서도 </a:t>
            </a: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관리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EE365A-4886-9291-C7FE-B6442BA97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770" y="1395434"/>
            <a:ext cx="6040185" cy="49869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B31BB3-A423-4CF4-8FD0-76743A09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813" y="1159329"/>
            <a:ext cx="4681211" cy="39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293B3CC-BD68-D025-C3B7-272352770379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순서도 </a:t>
            </a: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조건 설정 및 알림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74FC7-100C-F5F6-CE9D-6853CA62F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029" y="1047609"/>
            <a:ext cx="5266271" cy="55763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C6B7A2-D9D4-CEC5-5334-5038B9D9F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83028"/>
            <a:ext cx="5254630" cy="46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5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293B3CC-BD68-D025-C3B7-272352770379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시나리오 </a:t>
            </a: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텔레그램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연동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2CC52-2E6C-2EE0-A6E9-FA0CAC1B8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2489" y="1615091"/>
            <a:ext cx="4986839" cy="47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29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구조 </a:t>
            </a: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ERD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69F987-A77E-6DA9-38D6-E69C88109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2985" y="1178328"/>
            <a:ext cx="7866030" cy="539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7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구조 </a:t>
            </a: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DFD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262E3-EBEF-5981-077C-92E1E633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86" y="1421068"/>
            <a:ext cx="10809514" cy="441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구조 </a:t>
            </a: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DFD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262E3-EBEF-5981-077C-92E1E6339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4167" y="1486382"/>
            <a:ext cx="9363665" cy="441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74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구조 </a:t>
            </a: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DFD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262E3-EBEF-5981-077C-92E1E6339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8777" y="1333941"/>
            <a:ext cx="8490994" cy="482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8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058091" y="76201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lang="ko-KR" altLang="en-US" sz="4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68903-7F9B-9356-C0B9-BBE67F10AC8C}"/>
              </a:ext>
            </a:extLst>
          </p:cNvPr>
          <p:cNvSpPr txBox="1"/>
          <p:nvPr/>
        </p:nvSpPr>
        <p:spPr>
          <a:xfrm>
            <a:off x="1625526" y="1730262"/>
            <a:ext cx="3459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개발배경 및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E5AD8-9238-7AEE-8B02-A77AE670ACB2}"/>
              </a:ext>
            </a:extLst>
          </p:cNvPr>
          <p:cNvSpPr txBox="1"/>
          <p:nvPr/>
        </p:nvSpPr>
        <p:spPr>
          <a:xfrm>
            <a:off x="7124233" y="1730261"/>
            <a:ext cx="3459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개발환경 및 언어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9BC14-8BA3-EA80-49BC-56B3636206E2}"/>
              </a:ext>
            </a:extLst>
          </p:cNvPr>
          <p:cNvSpPr txBox="1"/>
          <p:nvPr/>
        </p:nvSpPr>
        <p:spPr>
          <a:xfrm>
            <a:off x="1625525" y="2756941"/>
            <a:ext cx="4682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구성 및 아키텍처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80A-3DB7-D5C5-998E-3E3AEA72290D}"/>
              </a:ext>
            </a:extLst>
          </p:cNvPr>
          <p:cNvSpPr txBox="1"/>
          <p:nvPr/>
        </p:nvSpPr>
        <p:spPr>
          <a:xfrm>
            <a:off x="1625525" y="3926491"/>
            <a:ext cx="2610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21558-15F8-EB80-2DF2-5CD66A2A462C}"/>
              </a:ext>
            </a:extLst>
          </p:cNvPr>
          <p:cNvSpPr txBox="1"/>
          <p:nvPr/>
        </p:nvSpPr>
        <p:spPr>
          <a:xfrm>
            <a:off x="7124233" y="3913412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</a:t>
            </a:r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추진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C649E-94DF-5D00-A168-114791D7D4E5}"/>
              </a:ext>
            </a:extLst>
          </p:cNvPr>
          <p:cNvSpPr txBox="1"/>
          <p:nvPr/>
        </p:nvSpPr>
        <p:spPr>
          <a:xfrm>
            <a:off x="7124233" y="271170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D5418-3D32-2CEA-3D65-38070BB6933D}"/>
              </a:ext>
            </a:extLst>
          </p:cNvPr>
          <p:cNvSpPr txBox="1"/>
          <p:nvPr/>
        </p:nvSpPr>
        <p:spPr>
          <a:xfrm>
            <a:off x="1625525" y="5130421"/>
            <a:ext cx="4206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7. </a:t>
            </a:r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 및 활용분야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D8661-3227-17EA-D5B8-11AE3B86C1F9}"/>
              </a:ext>
            </a:extLst>
          </p:cNvPr>
          <p:cNvSpPr txBox="1"/>
          <p:nvPr/>
        </p:nvSpPr>
        <p:spPr>
          <a:xfrm>
            <a:off x="7124233" y="511512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 </a:t>
            </a:r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224666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추진 일정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E4FA6C-91B5-D222-B002-E28BAF6B4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8546" y="913182"/>
            <a:ext cx="6963764" cy="594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73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9AEBC20-4352-1BA7-C08E-4AAAF03DA9FD}"/>
              </a:ext>
            </a:extLst>
          </p:cNvPr>
          <p:cNvSpPr txBox="1">
            <a:spLocks/>
          </p:cNvSpPr>
          <p:nvPr/>
        </p:nvSpPr>
        <p:spPr>
          <a:xfrm>
            <a:off x="837229" y="3172834"/>
            <a:ext cx="1845130" cy="8817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🔎활용분야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3C09D-E9B5-F5A8-5EEA-C9AD81C60784}"/>
              </a:ext>
            </a:extLst>
          </p:cNvPr>
          <p:cNvSpPr txBox="1"/>
          <p:nvPr/>
        </p:nvSpPr>
        <p:spPr>
          <a:xfrm>
            <a:off x="909071" y="4040049"/>
            <a:ext cx="10589384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경제적으로 여행을 계획하는 여행객들은 서비스를 통해 비용 효율적인 항공권을 찾을 수 있고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순간의 특가나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프로모션을 통해 최적의 여행 계획을 세울 수 있음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항공사와 여행사는 미 판매 좌석을 홍보하고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추가 가치를 제공하여 매출을 증가시킬 수 있음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마케팅 업계는 특가 항공권에 관련된 마케팅 기회를 제공받아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타겟 고객에게 효과적으로 다가갈 수 있음 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활용분야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D313C-B2B3-DF72-0C0C-236D2C5467CF}"/>
              </a:ext>
            </a:extLst>
          </p:cNvPr>
          <p:cNvSpPr txBox="1"/>
          <p:nvPr/>
        </p:nvSpPr>
        <p:spPr>
          <a:xfrm>
            <a:off x="909071" y="1718196"/>
            <a:ext cx="10589384" cy="217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항공권 특가 정보를 실시간으로 받아 여행 비용 절감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저렴한 항공권을 통해 여행 수요를 촉진시키고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여행 산업 활성화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분석을 통해 사용자 추천 서비스로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만족도를 높이고 재방문율 증가</a:t>
            </a:r>
          </a:p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57BA4FC-EFDB-6B1A-96AE-D2C30117C480}"/>
              </a:ext>
            </a:extLst>
          </p:cNvPr>
          <p:cNvSpPr txBox="1">
            <a:spLocks/>
          </p:cNvSpPr>
          <p:nvPr/>
        </p:nvSpPr>
        <p:spPr>
          <a:xfrm>
            <a:off x="837229" y="727603"/>
            <a:ext cx="1845130" cy="8817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✨기대효과</a:t>
            </a:r>
          </a:p>
        </p:txBody>
      </p:sp>
    </p:spTree>
    <p:extLst>
      <p:ext uri="{BB962C8B-B14F-4D97-AF65-F5344CB8AC3E}">
        <p14:creationId xmlns:p14="http://schemas.microsoft.com/office/powerpoint/2010/main" val="86064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6163B-5707-0EDA-1DDA-B9E0A07C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8201" y="2495197"/>
            <a:ext cx="7480056" cy="2272746"/>
          </a:xfrm>
          <a:prstGeom prst="rect">
            <a:avLst/>
          </a:prstGeom>
        </p:spPr>
      </p:pic>
      <p:pic>
        <p:nvPicPr>
          <p:cNvPr id="2050" name="Picture 2" descr="네이버 항공권">
            <a:extLst>
              <a:ext uri="{FF2B5EF4-FFF2-40B4-BE49-F238E27FC236}">
                <a16:creationId xmlns:a16="http://schemas.microsoft.com/office/drawing/2014/main" id="{4F0D6823-E5DA-1ACE-595F-B8D05F0B8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57" y="379869"/>
            <a:ext cx="571499" cy="57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44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6163B-5707-0EDA-1DDA-B9E0A07C3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87" y="1271596"/>
            <a:ext cx="6749025" cy="53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90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6163B-5707-0EDA-1DDA-B9E0A07C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9580" y="1245471"/>
            <a:ext cx="5532840" cy="53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6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lang="ko-KR" altLang="en-US" sz="4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AEA6AC-38F9-FA72-71F1-580E70A5E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1" y="380435"/>
            <a:ext cx="2592976" cy="503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CD3B3E-68BF-A0C8-41C1-3EC47FEF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477898"/>
            <a:ext cx="9486900" cy="255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03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9E9217-1823-F77C-D7E5-7EE52134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61" y="1382486"/>
            <a:ext cx="8623677" cy="51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183C7-90FA-BE8F-32CE-466E1E14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686" y="1118506"/>
            <a:ext cx="3504627" cy="5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9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41063B-E90E-7885-7756-2FA0B909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90" y="1680936"/>
            <a:ext cx="9278676" cy="4072526"/>
          </a:xfrm>
          <a:prstGeom prst="rect">
            <a:avLst/>
          </a:prstGeom>
        </p:spPr>
      </p:pic>
      <p:pic>
        <p:nvPicPr>
          <p:cNvPr id="1026" name="Picture 2" descr="땡처리닷컴 on the App Store">
            <a:extLst>
              <a:ext uri="{FF2B5EF4-FFF2-40B4-BE49-F238E27FC236}">
                <a16:creationId xmlns:a16="http://schemas.microsoft.com/office/drawing/2014/main" id="{251B4DA5-E7DB-A1DC-9E56-A4DF5F567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8" t="27471" r="34936" b="25806"/>
          <a:stretch/>
        </p:blipFill>
        <p:spPr bwMode="auto">
          <a:xfrm>
            <a:off x="8695884" y="42389"/>
            <a:ext cx="1524972" cy="124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216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41063B-E90E-7885-7756-2FA0B9092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1090" y="2285856"/>
            <a:ext cx="9278676" cy="27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DD68E9D3-88C1-9F85-1153-3ACE09B0EA7E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6AD3C7-8C54-FAEC-789F-730678E023EE}"/>
              </a:ext>
            </a:extLst>
          </p:cNvPr>
          <p:cNvSpPr txBox="1"/>
          <p:nvPr/>
        </p:nvSpPr>
        <p:spPr>
          <a:xfrm>
            <a:off x="3896519" y="3013501"/>
            <a:ext cx="4398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✈️ 항공권  모아</a:t>
            </a:r>
          </a:p>
        </p:txBody>
      </p:sp>
    </p:spTree>
    <p:extLst>
      <p:ext uri="{BB962C8B-B14F-4D97-AF65-F5344CB8AC3E}">
        <p14:creationId xmlns:p14="http://schemas.microsoft.com/office/powerpoint/2010/main" val="3295870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41063B-E90E-7885-7756-2FA0B9092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38" y="1159329"/>
            <a:ext cx="11217523" cy="51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87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34AF5-0E35-12E8-032E-4D4DD06C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71" y="1346200"/>
            <a:ext cx="4671907" cy="452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C04AFA-19D4-0762-7830-3236475A2C34}"/>
              </a:ext>
            </a:extLst>
          </p:cNvPr>
          <p:cNvSpPr txBox="1"/>
          <p:nvPr/>
        </p:nvSpPr>
        <p:spPr>
          <a:xfrm>
            <a:off x="909071" y="1718196"/>
            <a:ext cx="10589384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4630F8-9BBA-8782-F97D-017D6D57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214" y="1424027"/>
            <a:ext cx="5675004" cy="4521200"/>
          </a:xfrm>
          <a:prstGeom prst="rect">
            <a:avLst/>
          </a:prstGeom>
        </p:spPr>
      </p:pic>
      <p:pic>
        <p:nvPicPr>
          <p:cNvPr id="8" name="Picture 2" descr="땡처리닷컴 on the App Store">
            <a:extLst>
              <a:ext uri="{FF2B5EF4-FFF2-40B4-BE49-F238E27FC236}">
                <a16:creationId xmlns:a16="http://schemas.microsoft.com/office/drawing/2014/main" id="{13840A55-BC62-6497-385B-639D51D66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8" t="27471" r="34936" b="25806"/>
          <a:stretch/>
        </p:blipFill>
        <p:spPr bwMode="auto">
          <a:xfrm>
            <a:off x="8695884" y="42389"/>
            <a:ext cx="1524972" cy="124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373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34AF5-0E35-12E8-032E-4D4DD06C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2786" y="2150879"/>
            <a:ext cx="6587326" cy="1939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C04AFA-19D4-0762-7830-3236475A2C34}"/>
              </a:ext>
            </a:extLst>
          </p:cNvPr>
          <p:cNvSpPr txBox="1"/>
          <p:nvPr/>
        </p:nvSpPr>
        <p:spPr>
          <a:xfrm>
            <a:off x="909071" y="1718196"/>
            <a:ext cx="10589384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286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34AF5-0E35-12E8-032E-4D4DD06C0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3"/>
          <a:stretch/>
        </p:blipFill>
        <p:spPr>
          <a:xfrm>
            <a:off x="67581" y="2794182"/>
            <a:ext cx="11969751" cy="1141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C04AFA-19D4-0762-7830-3236475A2C34}"/>
              </a:ext>
            </a:extLst>
          </p:cNvPr>
          <p:cNvSpPr txBox="1"/>
          <p:nvPr/>
        </p:nvSpPr>
        <p:spPr>
          <a:xfrm>
            <a:off x="909071" y="1718196"/>
            <a:ext cx="10589384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896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15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04AFA-19D4-0762-7830-3236475A2C34}"/>
              </a:ext>
            </a:extLst>
          </p:cNvPr>
          <p:cNvSpPr txBox="1"/>
          <p:nvPr/>
        </p:nvSpPr>
        <p:spPr>
          <a:xfrm>
            <a:off x="909071" y="1718196"/>
            <a:ext cx="10589384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4FD8CB-315D-C6A0-8E98-88DDD9311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16" y="2096675"/>
            <a:ext cx="4454389" cy="29531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1FB9ED-3D55-7FC6-9F0E-FF4F74BF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52" y="1562097"/>
            <a:ext cx="3741661" cy="4261757"/>
          </a:xfrm>
          <a:prstGeom prst="rect">
            <a:avLst/>
          </a:prstGeom>
        </p:spPr>
      </p:pic>
      <p:pic>
        <p:nvPicPr>
          <p:cNvPr id="1026" name="Picture 2" descr="PostgreSQL] PostgreSQL을 알아보자">
            <a:extLst>
              <a:ext uri="{FF2B5EF4-FFF2-40B4-BE49-F238E27FC236}">
                <a16:creationId xmlns:a16="http://schemas.microsoft.com/office/drawing/2014/main" id="{C085CA64-4657-5B2B-1571-B10705200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29524" r="16339" b="29603"/>
          <a:stretch/>
        </p:blipFill>
        <p:spPr bwMode="auto">
          <a:xfrm>
            <a:off x="8213432" y="166466"/>
            <a:ext cx="2761153" cy="94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02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15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04AFA-19D4-0762-7830-3236475A2C34}"/>
              </a:ext>
            </a:extLst>
          </p:cNvPr>
          <p:cNvSpPr txBox="1"/>
          <p:nvPr/>
        </p:nvSpPr>
        <p:spPr>
          <a:xfrm>
            <a:off x="909071" y="1718196"/>
            <a:ext cx="10589384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B1181A-9772-8AAB-1468-0FE6BC8AC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7" y="1445689"/>
            <a:ext cx="11097986" cy="42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23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15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개발 상황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04AFA-19D4-0762-7830-3236475A2C34}"/>
              </a:ext>
            </a:extLst>
          </p:cNvPr>
          <p:cNvSpPr txBox="1"/>
          <p:nvPr/>
        </p:nvSpPr>
        <p:spPr>
          <a:xfrm>
            <a:off x="909071" y="1718196"/>
            <a:ext cx="10589384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B1181A-9772-8AAB-1468-0FE6BC8AC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007" y="3253937"/>
            <a:ext cx="11097986" cy="6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6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앞으로의 계획 </a:t>
            </a: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방학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627DC-3AA6-165F-62A2-AB55874F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1" y="1588369"/>
            <a:ext cx="5162945" cy="37878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CF11D15-2C25-29B8-FD39-B86155FD0454}"/>
              </a:ext>
            </a:extLst>
          </p:cNvPr>
          <p:cNvSpPr txBox="1">
            <a:spLocks/>
          </p:cNvSpPr>
          <p:nvPr/>
        </p:nvSpPr>
        <p:spPr>
          <a:xfrm>
            <a:off x="5985084" y="2988128"/>
            <a:ext cx="573107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백엔드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프론트엔드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시스템 개발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FE6F0B0-2C7A-86A9-FE1F-0907224A5861}"/>
              </a:ext>
            </a:extLst>
          </p:cNvPr>
          <p:cNvSpPr txBox="1">
            <a:spLocks/>
          </p:cNvSpPr>
          <p:nvPr/>
        </p:nvSpPr>
        <p:spPr>
          <a:xfrm>
            <a:off x="5985085" y="3226670"/>
            <a:ext cx="573107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32F2BCB-5702-3BEE-C7FB-7085ED5020E0}"/>
              </a:ext>
            </a:extLst>
          </p:cNvPr>
          <p:cNvSpPr txBox="1">
            <a:spLocks/>
          </p:cNvSpPr>
          <p:nvPr/>
        </p:nvSpPr>
        <p:spPr>
          <a:xfrm>
            <a:off x="6150428" y="1746591"/>
            <a:ext cx="573107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항공권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크롤러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최적화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FC49E04-07EA-8085-41A1-AA8DD5D0F4E3}"/>
              </a:ext>
            </a:extLst>
          </p:cNvPr>
          <p:cNvSpPr txBox="1">
            <a:spLocks/>
          </p:cNvSpPr>
          <p:nvPr/>
        </p:nvSpPr>
        <p:spPr>
          <a:xfrm>
            <a:off x="6150427" y="4229665"/>
            <a:ext cx="573107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및 배포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602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E1D613-8055-6B9D-5C4D-9F9341121592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앞으로의 계획 </a:t>
            </a:r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- 2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학기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CF11D15-2C25-29B8-FD39-B86155FD0454}"/>
              </a:ext>
            </a:extLst>
          </p:cNvPr>
          <p:cNvSpPr txBox="1">
            <a:spLocks/>
          </p:cNvSpPr>
          <p:nvPr/>
        </p:nvSpPr>
        <p:spPr>
          <a:xfrm>
            <a:off x="6150427" y="3145971"/>
            <a:ext cx="573107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항공권 가격 분석 및 제공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FE6F0B0-2C7A-86A9-FE1F-0907224A5861}"/>
              </a:ext>
            </a:extLst>
          </p:cNvPr>
          <p:cNvSpPr txBox="1">
            <a:spLocks/>
          </p:cNvSpPr>
          <p:nvPr/>
        </p:nvSpPr>
        <p:spPr>
          <a:xfrm>
            <a:off x="5985085" y="3226670"/>
            <a:ext cx="573107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32F2BCB-5702-3BEE-C7FB-7085ED5020E0}"/>
              </a:ext>
            </a:extLst>
          </p:cNvPr>
          <p:cNvSpPr txBox="1">
            <a:spLocks/>
          </p:cNvSpPr>
          <p:nvPr/>
        </p:nvSpPr>
        <p:spPr>
          <a:xfrm>
            <a:off x="6150428" y="1746591"/>
            <a:ext cx="573107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A0967C-DEC6-5F7B-A8C6-208686442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3" r="53568"/>
          <a:stretch/>
        </p:blipFill>
        <p:spPr>
          <a:xfrm>
            <a:off x="870855" y="1746591"/>
            <a:ext cx="2960619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개발배경 및 목적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F1C3865-CD3B-4102-D581-5757791E629E}"/>
              </a:ext>
            </a:extLst>
          </p:cNvPr>
          <p:cNvSpPr txBox="1">
            <a:spLocks/>
          </p:cNvSpPr>
          <p:nvPr/>
        </p:nvSpPr>
        <p:spPr>
          <a:xfrm>
            <a:off x="765387" y="1199369"/>
            <a:ext cx="1845130" cy="8817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🤔개발배경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3E77B-693C-0B25-9778-D51537C20758}"/>
              </a:ext>
            </a:extLst>
          </p:cNvPr>
          <p:cNvSpPr txBox="1"/>
          <p:nvPr/>
        </p:nvSpPr>
        <p:spPr>
          <a:xfrm>
            <a:off x="837229" y="2066584"/>
            <a:ext cx="10589384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항공권은 수요와 공급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계절 등 다양한 요소에 의해 변동이 크기 때문에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사용자들은 이 중에서    최적의 가격을 찾기 위해 노력하지만 정보 부족으로 인해 최적의 선택을 하지 못하는 경우가 많음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기존에 항공권 특가를 알려주는 서비스가 많지만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항공사 공식 홈페이지만 지원하는 경우가 많음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항공권을 찾는 소비자들이 편하게 가격을 항공권 특가 정보를 제공받을 수 있는 솔루션이 필요함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E35EA-387E-2E48-8196-CA69C1EE62B1}"/>
              </a:ext>
            </a:extLst>
          </p:cNvPr>
          <p:cNvSpPr txBox="1"/>
          <p:nvPr/>
        </p:nvSpPr>
        <p:spPr>
          <a:xfrm>
            <a:off x="765387" y="4700882"/>
            <a:ext cx="10589384" cy="2535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항공권 특가 정보를 실시간으로 수집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사용자에게 알림을 제공하여 편리한 항공권 특가 정보 제공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수집한 항공권 가격을 기반으로 항공권 가격 추이 그래프 제공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맞춤형 추천을 통한 항공권 추천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ts val="2800"/>
              </a:lnSpc>
            </a:pP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49EBFC4-B6FA-069A-14CE-271EEAE6526F}"/>
              </a:ext>
            </a:extLst>
          </p:cNvPr>
          <p:cNvSpPr txBox="1">
            <a:spLocks/>
          </p:cNvSpPr>
          <p:nvPr/>
        </p:nvSpPr>
        <p:spPr>
          <a:xfrm>
            <a:off x="479897" y="3819085"/>
            <a:ext cx="1845130" cy="8817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🎯목적</a:t>
            </a:r>
          </a:p>
        </p:txBody>
      </p:sp>
    </p:spTree>
    <p:extLst>
      <p:ext uri="{BB962C8B-B14F-4D97-AF65-F5344CB8AC3E}">
        <p14:creationId xmlns:p14="http://schemas.microsoft.com/office/powerpoint/2010/main" val="106156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228684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개발환경 및 언어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IntelliJ IDEA - 위키백과, 우리 모두의 백과사전">
            <a:extLst>
              <a:ext uri="{FF2B5EF4-FFF2-40B4-BE49-F238E27FC236}">
                <a16:creationId xmlns:a16="http://schemas.microsoft.com/office/drawing/2014/main" id="{7FCA8286-A6B0-C632-C4F9-632CBBE3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346" y="4409256"/>
            <a:ext cx="1197428" cy="119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97FA6-257F-003B-20BC-930C76143DAB}"/>
              </a:ext>
            </a:extLst>
          </p:cNvPr>
          <p:cNvSpPr txBox="1"/>
          <p:nvPr/>
        </p:nvSpPr>
        <p:spPr>
          <a:xfrm>
            <a:off x="1053389" y="5669300"/>
            <a:ext cx="2813227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IntelliJ IDEA 2024.1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4AAAC31-4AF0-01AB-99C6-965ECD96C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4589" y="4471872"/>
            <a:ext cx="1197428" cy="119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C03595-4285-D2B4-ACA0-445317C4CA86}"/>
              </a:ext>
            </a:extLst>
          </p:cNvPr>
          <p:cNvSpPr txBox="1"/>
          <p:nvPr/>
        </p:nvSpPr>
        <p:spPr>
          <a:xfrm>
            <a:off x="4800341" y="5669299"/>
            <a:ext cx="2405923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DataGrip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2024.1.1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9E3DF-47C1-C253-72C2-DB759D54F157}"/>
              </a:ext>
            </a:extLst>
          </p:cNvPr>
          <p:cNvSpPr txBox="1"/>
          <p:nvPr/>
        </p:nvSpPr>
        <p:spPr>
          <a:xfrm>
            <a:off x="5111128" y="3964340"/>
            <a:ext cx="1784348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 &amp; SQL IDE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B0D06-53BB-C774-4348-23A6B1F61769}"/>
              </a:ext>
            </a:extLst>
          </p:cNvPr>
          <p:cNvSpPr txBox="1"/>
          <p:nvPr/>
        </p:nvSpPr>
        <p:spPr>
          <a:xfrm>
            <a:off x="1108541" y="3964339"/>
            <a:ext cx="2311038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 &amp; Spring IDE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CEDB2-90B6-BF93-5816-C607D12C9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19" y="2201142"/>
            <a:ext cx="2135441" cy="392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0711DD-8249-AC75-CC67-4AE0ACF61CEE}"/>
              </a:ext>
            </a:extLst>
          </p:cNvPr>
          <p:cNvSpPr txBox="1"/>
          <p:nvPr/>
        </p:nvSpPr>
        <p:spPr>
          <a:xfrm>
            <a:off x="1149913" y="2933701"/>
            <a:ext cx="2813227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Windows 11 23H2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C84EE4-9CF3-CCEC-4313-65C8F6378645}"/>
              </a:ext>
            </a:extLst>
          </p:cNvPr>
          <p:cNvSpPr txBox="1"/>
          <p:nvPr/>
        </p:nvSpPr>
        <p:spPr>
          <a:xfrm>
            <a:off x="1108541" y="1303590"/>
            <a:ext cx="2311038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OS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A205600-567C-FC0B-B030-680A9B43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4589" y="1671575"/>
            <a:ext cx="1197428" cy="119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20155F-CA7E-BAC5-78C7-2D531CF8A61E}"/>
              </a:ext>
            </a:extLst>
          </p:cNvPr>
          <p:cNvSpPr txBox="1"/>
          <p:nvPr/>
        </p:nvSpPr>
        <p:spPr>
          <a:xfrm>
            <a:off x="4584091" y="2994355"/>
            <a:ext cx="2813227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Ubuntu 22.04.4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FC19A5-B56B-A954-520D-FF66AD71C000}"/>
              </a:ext>
            </a:extLst>
          </p:cNvPr>
          <p:cNvSpPr txBox="1"/>
          <p:nvPr/>
        </p:nvSpPr>
        <p:spPr>
          <a:xfrm>
            <a:off x="4884172" y="1188700"/>
            <a:ext cx="2311038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Server OS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A6A9706-9EA4-4248-6551-594D48AF2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77051" y="1773703"/>
            <a:ext cx="2377244" cy="10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75EFDB-6865-6090-B900-FDC501B4F959}"/>
              </a:ext>
            </a:extLst>
          </p:cNvPr>
          <p:cNvSpPr txBox="1"/>
          <p:nvPr/>
        </p:nvSpPr>
        <p:spPr>
          <a:xfrm>
            <a:off x="8402156" y="2972532"/>
            <a:ext cx="2813227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PostgreSQL 16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2DC045-DFC7-8C22-1735-8AB690DE85D0}"/>
              </a:ext>
            </a:extLst>
          </p:cNvPr>
          <p:cNvSpPr txBox="1"/>
          <p:nvPr/>
        </p:nvSpPr>
        <p:spPr>
          <a:xfrm>
            <a:off x="8702237" y="1166877"/>
            <a:ext cx="2311038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RDBMS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604688B-7595-A84F-425F-CC42253F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6936" y="4471872"/>
            <a:ext cx="1197428" cy="119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4304D4-27DF-2A07-4B8C-B94F45A95F77}"/>
              </a:ext>
            </a:extLst>
          </p:cNvPr>
          <p:cNvSpPr txBox="1"/>
          <p:nvPr/>
        </p:nvSpPr>
        <p:spPr>
          <a:xfrm>
            <a:off x="8732688" y="5669299"/>
            <a:ext cx="2405923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PyCharm 2024.1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C53D6C-C7A9-FA44-DA24-532069E5E132}"/>
              </a:ext>
            </a:extLst>
          </p:cNvPr>
          <p:cNvSpPr txBox="1"/>
          <p:nvPr/>
        </p:nvSpPr>
        <p:spPr>
          <a:xfrm>
            <a:off x="9043475" y="3964340"/>
            <a:ext cx="1784348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Python IDE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27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28847" y="-223242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개발환경 및 언어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5EFDB-6865-6090-B900-FDC501B4F959}"/>
              </a:ext>
            </a:extLst>
          </p:cNvPr>
          <p:cNvSpPr txBox="1"/>
          <p:nvPr/>
        </p:nvSpPr>
        <p:spPr>
          <a:xfrm>
            <a:off x="2769979" y="1746396"/>
            <a:ext cx="9274809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메타에서 개발한 오픈소스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JavaScript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라이브러리로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pPr>
              <a:lnSpc>
                <a:spcPts val="2800"/>
              </a:lnSpc>
            </a:pP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컴포넌트 기반 아키텍처를 사용하여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UI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편리하게 구성 가능하고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리소스가 많음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4C55133-15EA-6468-C3A4-0B0C4137F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446" y="1746396"/>
            <a:ext cx="1810405" cy="60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D9A8B4-6FC8-F771-83BC-D3FD7DD6DF5C}"/>
              </a:ext>
            </a:extLst>
          </p:cNvPr>
          <p:cNvSpPr txBox="1"/>
          <p:nvPr/>
        </p:nvSpPr>
        <p:spPr>
          <a:xfrm>
            <a:off x="753529" y="2388201"/>
            <a:ext cx="1711951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React 18.2.0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3679E4-96DE-AC0A-000B-45BC1AAF8D26}"/>
              </a:ext>
            </a:extLst>
          </p:cNvPr>
          <p:cNvSpPr txBox="1"/>
          <p:nvPr/>
        </p:nvSpPr>
        <p:spPr>
          <a:xfrm>
            <a:off x="2769979" y="3074908"/>
            <a:ext cx="9274809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Spring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프레임워크를 기반으로 하는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기반 오픈 소스 프레임워크로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Spring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 설정을 자동으로 구성하고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내장된 웹 서버와 모니터링 기능으로 과정 간소화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33CB786B-CE4B-199B-68C9-86BEA257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058" y="2945117"/>
            <a:ext cx="1761177" cy="92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4AF455-E6EF-EB1B-97F8-9FD9C3138FDF}"/>
              </a:ext>
            </a:extLst>
          </p:cNvPr>
          <p:cNvSpPr txBox="1"/>
          <p:nvPr/>
        </p:nvSpPr>
        <p:spPr>
          <a:xfrm>
            <a:off x="231314" y="3824877"/>
            <a:ext cx="2588145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Spring Boot 3.2.4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1DE2272-A371-A9CC-F26B-EDD23E07A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22" t="13825" r="12320" b="32090"/>
          <a:stretch/>
        </p:blipFill>
        <p:spPr>
          <a:xfrm>
            <a:off x="633532" y="4415790"/>
            <a:ext cx="1723091" cy="6859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155587-669F-FEF6-49A7-85CA4018D7AC}"/>
              </a:ext>
            </a:extLst>
          </p:cNvPr>
          <p:cNvSpPr txBox="1"/>
          <p:nvPr/>
        </p:nvSpPr>
        <p:spPr>
          <a:xfrm>
            <a:off x="182088" y="5244814"/>
            <a:ext cx="2588145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 17.0.10 LTS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235E8E-1761-6009-E5CB-A02401447B1B}"/>
              </a:ext>
            </a:extLst>
          </p:cNvPr>
          <p:cNvSpPr txBox="1"/>
          <p:nvPr/>
        </p:nvSpPr>
        <p:spPr>
          <a:xfrm>
            <a:off x="2770233" y="4704637"/>
            <a:ext cx="9274809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Spring Boot 3.0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이후부터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 17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부터 지원하고 있음</a:t>
            </a:r>
          </a:p>
        </p:txBody>
      </p:sp>
    </p:spTree>
    <p:extLst>
      <p:ext uri="{BB962C8B-B14F-4D97-AF65-F5344CB8AC3E}">
        <p14:creationId xmlns:p14="http://schemas.microsoft.com/office/powerpoint/2010/main" val="178310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28847" y="-223242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개발환경 및 언어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5EFDB-6865-6090-B900-FDC501B4F959}"/>
              </a:ext>
            </a:extLst>
          </p:cNvPr>
          <p:cNvSpPr txBox="1"/>
          <p:nvPr/>
        </p:nvSpPr>
        <p:spPr>
          <a:xfrm>
            <a:off x="2770233" y="1741858"/>
            <a:ext cx="9274809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 애플리케이션  테스팅 프레임워크로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테스팅을 위해 개발했지만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크롤링에도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사용됨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프레임워크가 불가능한 동적 페이지의 컨텐츠를 처리할 수 있음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4C55133-15EA-6468-C3A4-0B0C4137F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8847" y="1584192"/>
            <a:ext cx="760639" cy="7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D9A8B4-6FC8-F771-83BC-D3FD7DD6DF5C}"/>
              </a:ext>
            </a:extLst>
          </p:cNvPr>
          <p:cNvSpPr txBox="1"/>
          <p:nvPr/>
        </p:nvSpPr>
        <p:spPr>
          <a:xfrm>
            <a:off x="753529" y="2388201"/>
            <a:ext cx="1711951" cy="42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Selenium 4.19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3679E4-96DE-AC0A-000B-45BC1AAF8D26}"/>
              </a:ext>
            </a:extLst>
          </p:cNvPr>
          <p:cNvSpPr txBox="1"/>
          <p:nvPr/>
        </p:nvSpPr>
        <p:spPr>
          <a:xfrm>
            <a:off x="2770233" y="3010012"/>
            <a:ext cx="9274809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Spring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프레임워크를 기반으로 하는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기반 오픈 소스 프레임워크로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>
              <a:lnSpc>
                <a:spcPts val="28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Spring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 설정을 자동으로 구성하고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내장된 웹 서버와 모니터링 기능으로 과정 간소화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33CB786B-CE4B-199B-68C9-86BEA257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702" y="2945117"/>
            <a:ext cx="1637888" cy="92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4AF455-E6EF-EB1B-97F8-9FD9C3138FDF}"/>
              </a:ext>
            </a:extLst>
          </p:cNvPr>
          <p:cNvSpPr txBox="1"/>
          <p:nvPr/>
        </p:nvSpPr>
        <p:spPr>
          <a:xfrm>
            <a:off x="231314" y="3824877"/>
            <a:ext cx="2588145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Python 3.11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78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28847" y="-223242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개발환경 및 언어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Picture 2" descr="네이버 항공권">
            <a:extLst>
              <a:ext uri="{FF2B5EF4-FFF2-40B4-BE49-F238E27FC236}">
                <a16:creationId xmlns:a16="http://schemas.microsoft.com/office/drawing/2014/main" id="{8DEA9325-B265-879E-058C-59E2E560A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957" y="1470902"/>
            <a:ext cx="1523093" cy="15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CC02CB-4DAC-7CCF-D4B4-4B66435E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512" y="1980930"/>
            <a:ext cx="2592976" cy="503038"/>
          </a:xfrm>
          <a:prstGeom prst="rect">
            <a:avLst/>
          </a:prstGeom>
        </p:spPr>
      </p:pic>
      <p:pic>
        <p:nvPicPr>
          <p:cNvPr id="5" name="Picture 2" descr="땡처리닷컴 on the App Store">
            <a:extLst>
              <a:ext uri="{FF2B5EF4-FFF2-40B4-BE49-F238E27FC236}">
                <a16:creationId xmlns:a16="http://schemas.microsoft.com/office/drawing/2014/main" id="{A0D90331-9C89-EA5C-478F-EE3328C62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8" t="27471" r="34936" b="25806"/>
          <a:stretch/>
        </p:blipFill>
        <p:spPr bwMode="auto">
          <a:xfrm>
            <a:off x="8996071" y="1586367"/>
            <a:ext cx="1524972" cy="124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스카이스캐너 - 위시버킷">
            <a:extLst>
              <a:ext uri="{FF2B5EF4-FFF2-40B4-BE49-F238E27FC236}">
                <a16:creationId xmlns:a16="http://schemas.microsoft.com/office/drawing/2014/main" id="{5C7F7A1F-B9F9-AFCC-0FD2-ED46EBCF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792" y="3757574"/>
            <a:ext cx="3214416" cy="19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인터파크 항공 - 항공권 예약 - App su Google Play">
            <a:extLst>
              <a:ext uri="{FF2B5EF4-FFF2-40B4-BE49-F238E27FC236}">
                <a16:creationId xmlns:a16="http://schemas.microsoft.com/office/drawing/2014/main" id="{05F309D5-872B-0469-CCE6-9B0E97E9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957" y="3983236"/>
            <a:ext cx="1523093" cy="15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하나투어 채용 - 랠릿">
            <a:extLst>
              <a:ext uri="{FF2B5EF4-FFF2-40B4-BE49-F238E27FC236}">
                <a16:creationId xmlns:a16="http://schemas.microsoft.com/office/drawing/2014/main" id="{A09ACCFC-08F5-6A97-A994-89B7D498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280" y="3983236"/>
            <a:ext cx="3214417" cy="166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C75FF6-39A5-D289-9433-03BC0DB4686B}"/>
              </a:ext>
            </a:extLst>
          </p:cNvPr>
          <p:cNvCxnSpPr/>
          <p:nvPr/>
        </p:nvCxnSpPr>
        <p:spPr>
          <a:xfrm>
            <a:off x="1257300" y="3757574"/>
            <a:ext cx="10382250" cy="174875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BF5876B-E4F2-701C-57C8-CC5F74AEC4BB}"/>
              </a:ext>
            </a:extLst>
          </p:cNvPr>
          <p:cNvCxnSpPr>
            <a:cxnSpLocks/>
          </p:cNvCxnSpPr>
          <p:nvPr/>
        </p:nvCxnSpPr>
        <p:spPr>
          <a:xfrm flipV="1">
            <a:off x="1290226" y="3757574"/>
            <a:ext cx="10316397" cy="174875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76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ABB6-811D-3662-E04B-CD2C08AE9D21}"/>
              </a:ext>
            </a:extLst>
          </p:cNvPr>
          <p:cNvSpPr txBox="1">
            <a:spLocks/>
          </p:cNvSpPr>
          <p:nvPr/>
        </p:nvSpPr>
        <p:spPr>
          <a:xfrm>
            <a:off x="1112519" y="-190498"/>
            <a:ext cx="10075818" cy="114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구성 및 아키텍처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41286B-D86C-DA19-A0F8-F4E14DD6D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614" y="1182048"/>
            <a:ext cx="11070771" cy="51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81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6445</TotalTime>
  <Words>514</Words>
  <Application>Microsoft Office PowerPoint</Application>
  <PresentationFormat>와이드스크린</PresentationFormat>
  <Paragraphs>102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나눔스퀘어 Bold</vt:lpstr>
      <vt:lpstr>맑은 고딕</vt:lpstr>
      <vt:lpstr>나눔스퀘어 네오 Bold</vt:lpstr>
      <vt:lpstr>나눔스퀘어_ac ExtraBold</vt:lpstr>
      <vt:lpstr>나눔스퀘어라운드 Bold</vt:lpstr>
      <vt:lpstr>나눔스퀘어_ac</vt:lpstr>
      <vt:lpstr>나눔스퀘어라운드 Regular</vt:lpstr>
      <vt:lpstr>Arial</vt:lpstr>
      <vt:lpstr>나눔스퀘어 네오 ExtraBold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김건우[컴퓨터정보과]</dc:creator>
  <cp:lastModifiedBy>김건우[컴퓨터정보과]</cp:lastModifiedBy>
  <cp:revision>42</cp:revision>
  <dcterms:created xsi:type="dcterms:W3CDTF">2024-03-10T07:22:54Z</dcterms:created>
  <dcterms:modified xsi:type="dcterms:W3CDTF">2024-06-11T04:20:49Z</dcterms:modified>
</cp:coreProperties>
</file>